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58" r:id="rId5"/>
    <p:sldId id="259" r:id="rId6"/>
    <p:sldId id="260" r:id="rId7"/>
    <p:sldId id="273" r:id="rId8"/>
    <p:sldId id="261" r:id="rId9"/>
    <p:sldId id="262" r:id="rId10"/>
    <p:sldId id="266" r:id="rId11"/>
    <p:sldId id="263" r:id="rId12"/>
    <p:sldId id="267" r:id="rId13"/>
    <p:sldId id="264" r:id="rId14"/>
    <p:sldId id="268" r:id="rId15"/>
    <p:sldId id="265" r:id="rId16"/>
    <p:sldId id="269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7A19F-89DE-48BF-BC04-65E4171B744E}" type="datetimeFigureOut">
              <a:rPr lang="ru-RU"/>
              <a:pPr>
                <a:defRPr/>
              </a:pPr>
              <a:t>13.05.2017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005F6-B1B5-41E8-926A-F199961119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B1665-9AAA-4B2F-A526-221133DC2E28}" type="datetimeFigureOut">
              <a:rPr lang="ru-RU"/>
              <a:pPr>
                <a:defRPr/>
              </a:pPr>
              <a:t>13.05.2017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7050A-2E7B-4C60-840A-57267A87B7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030CE-C193-4BA7-BB75-2C1156D8432F}" type="datetimeFigureOut">
              <a:rPr lang="ru-RU"/>
              <a:pPr>
                <a:defRPr/>
              </a:pPr>
              <a:t>13.05.2017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F1D0E-CE86-4120-84E3-815274BA1E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E4A6F-5F90-4B09-A784-AE7D96F326F7}" type="datetimeFigureOut">
              <a:rPr lang="ru-RU"/>
              <a:pPr>
                <a:defRPr/>
              </a:pPr>
              <a:t>13.05.2017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5D9D4-9453-454F-B11B-E6B75D00EF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72127-F0FC-4155-B66B-BC075B3290EA}" type="datetimeFigureOut">
              <a:rPr lang="ru-RU"/>
              <a:pPr>
                <a:defRPr/>
              </a:pPr>
              <a:t>13.05.2017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504F3-3AF0-4AF2-96C3-EBF3EBB0CB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16C71-7D24-4FAD-877C-DEC06D308022}" type="datetimeFigureOut">
              <a:rPr lang="ru-RU"/>
              <a:pPr>
                <a:defRPr/>
              </a:pPr>
              <a:t>13.05.2017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9DAF4-9368-40BE-AA87-FB646BB379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F19C2-8BF1-4262-9005-9F807102B5C7}" type="datetimeFigureOut">
              <a:rPr lang="ru-RU"/>
              <a:pPr>
                <a:defRPr/>
              </a:pPr>
              <a:t>13.05.2017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D90B0-6427-4AB6-8842-11C827D453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A71B2-EEDA-45A3-9A2C-14EEE8DC8782}" type="datetimeFigureOut">
              <a:rPr lang="ru-RU"/>
              <a:pPr>
                <a:defRPr/>
              </a:pPr>
              <a:t>13.05.2017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C5B70-8111-4B06-A97E-A7A3610653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1D48F-048D-44E2-BDDE-6A40491ABC51}" type="datetimeFigureOut">
              <a:rPr lang="ru-RU"/>
              <a:pPr>
                <a:defRPr/>
              </a:pPr>
              <a:t>13.05.2017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50139-2747-4BD0-AC59-7938AA45F6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A5C7D-F9D9-4CFE-ABE8-F3B9C54B6FDD}" type="datetimeFigureOut">
              <a:rPr lang="ru-RU"/>
              <a:pPr>
                <a:defRPr/>
              </a:pPr>
              <a:t>13.05.2017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4A220-58F9-4A99-8687-FC82ABB2EE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5DA06-44D6-4605-8C0F-021DDFC993DD}" type="datetimeFigureOut">
              <a:rPr lang="ru-RU"/>
              <a:pPr>
                <a:defRPr/>
              </a:pPr>
              <a:t>13.05.2017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09B35-4E23-41B6-A494-078EE0C42D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88238EC-221B-4F1B-9E3E-C9D268DD88AE}" type="datetimeFigureOut">
              <a:rPr lang="ru-RU"/>
              <a:pPr>
                <a:defRPr/>
              </a:pPr>
              <a:t>13.05.2017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DF79D54-2521-4605-BE17-6C3058577F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wedg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27792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2484438" y="3284538"/>
            <a:ext cx="6264275" cy="1152525"/>
          </a:xfrm>
        </p:spPr>
        <p:txBody>
          <a:bodyPr/>
          <a:lstStyle/>
          <a:p>
            <a:r>
              <a:rPr lang="ru-RU" sz="6600" smtClean="0">
                <a:latin typeface="Comic Sans MS" pitchFamily="66" charset="0"/>
              </a:rPr>
              <a:t>Местоимения</a:t>
            </a:r>
            <a:br>
              <a:rPr lang="ru-RU" sz="6600" smtClean="0">
                <a:latin typeface="Comic Sans MS" pitchFamily="66" charset="0"/>
              </a:rPr>
            </a:br>
            <a:r>
              <a:rPr lang="en-US" sz="6600" smtClean="0">
                <a:solidFill>
                  <a:srgbClr val="00B050"/>
                </a:solidFill>
                <a:latin typeface="Comic Sans MS" pitchFamily="66" charset="0"/>
              </a:rPr>
              <a:t>some</a:t>
            </a:r>
            <a:r>
              <a:rPr lang="ru-RU" sz="6600" smtClean="0">
                <a:solidFill>
                  <a:srgbClr val="00B050"/>
                </a:solidFill>
                <a:latin typeface="Comic Sans MS" pitchFamily="66" charset="0"/>
              </a:rPr>
              <a:t>  </a:t>
            </a:r>
            <a:r>
              <a:rPr lang="en-US" sz="6600" smtClean="0">
                <a:solidFill>
                  <a:srgbClr val="FF0000"/>
                </a:solidFill>
                <a:latin typeface="Comic Sans MS" pitchFamily="66" charset="0"/>
              </a:rPr>
              <a:t>any</a:t>
            </a:r>
            <a:r>
              <a:rPr lang="ru-RU" sz="660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en-US" sz="6600" smtClean="0">
                <a:solidFill>
                  <a:srgbClr val="0070C0"/>
                </a:solidFill>
                <a:latin typeface="Comic Sans MS" pitchFamily="66" charset="0"/>
              </a:rPr>
              <a:t>no</a:t>
            </a:r>
            <a:r>
              <a:rPr lang="ru-RU" sz="660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ru-RU" sz="660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6600" smtClean="0">
                <a:solidFill>
                  <a:srgbClr val="FF0000"/>
                </a:solidFill>
              </a:rPr>
              <a:t/>
            </a:r>
            <a:br>
              <a:rPr lang="ru-RU" sz="6600" smtClean="0">
                <a:solidFill>
                  <a:srgbClr val="FF0000"/>
                </a:solidFill>
              </a:rPr>
            </a:br>
            <a:r>
              <a:rPr lang="ru-RU" sz="6600" smtClean="0">
                <a:solidFill>
                  <a:srgbClr val="00B050"/>
                </a:solidFill>
              </a:rPr>
              <a:t/>
            </a:r>
            <a:br>
              <a:rPr lang="ru-RU" sz="6600" smtClean="0">
                <a:solidFill>
                  <a:srgbClr val="00B050"/>
                </a:solidFill>
              </a:rPr>
            </a:br>
            <a:endParaRPr lang="ru-RU" sz="6600" smtClean="0">
              <a:latin typeface="Comic Sans MS" pitchFamily="66" charset="0"/>
            </a:endParaRPr>
          </a:p>
        </p:txBody>
      </p:sp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>
          <a:xfrm>
            <a:off x="2462213" y="4713288"/>
            <a:ext cx="6286500" cy="16684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/>
              <a:t>Учитель английского языка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/>
              <a:t>МБОУ «Школа №2 г. Благовещенска»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err="1" smtClean="0"/>
              <a:t>Телекало</a:t>
            </a:r>
            <a:r>
              <a:rPr lang="ru-RU" sz="1600" dirty="0" smtClean="0"/>
              <a:t> Наталья Николаевна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4071938" y="1000125"/>
            <a:ext cx="684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ключ</a:t>
            </a:r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221788" cy="6892925"/>
          </a:xfrm>
        </p:spPr>
      </p:pic>
      <p:sp>
        <p:nvSpPr>
          <p:cNvPr id="22532" name="TextBox 7"/>
          <p:cNvSpPr txBox="1">
            <a:spLocks noChangeArrowheads="1"/>
          </p:cNvSpPr>
          <p:nvPr/>
        </p:nvSpPr>
        <p:spPr bwMode="auto">
          <a:xfrm>
            <a:off x="3714750" y="500063"/>
            <a:ext cx="2079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alibri" pitchFamily="34" charset="0"/>
              </a:rPr>
              <a:t>ключ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28750" y="1285875"/>
            <a:ext cx="6929438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They have </a:t>
            </a:r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some</a:t>
            </a:r>
            <a:r>
              <a:rPr lang="en-US" sz="2800">
                <a:latin typeface="Calibri" pitchFamily="34" charset="0"/>
              </a:rPr>
              <a:t> milk.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My brother doesn’t read </a:t>
            </a:r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any</a:t>
            </a:r>
            <a:r>
              <a:rPr lang="en-US" sz="2800">
                <a:latin typeface="Calibri" pitchFamily="34" charset="0"/>
              </a:rPr>
              <a:t> books.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Do you have </a:t>
            </a:r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any</a:t>
            </a:r>
            <a:r>
              <a:rPr lang="en-US" sz="2800">
                <a:latin typeface="Calibri" pitchFamily="34" charset="0"/>
              </a:rPr>
              <a:t> questions?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We need </a:t>
            </a:r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some</a:t>
            </a:r>
            <a:r>
              <a:rPr lang="en-US" sz="2800">
                <a:latin typeface="Calibri" pitchFamily="34" charset="0"/>
              </a:rPr>
              <a:t> eggs and </a:t>
            </a:r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som</a:t>
            </a:r>
            <a:r>
              <a:rPr lang="en-US" sz="2800">
                <a:latin typeface="Calibri" pitchFamily="34" charset="0"/>
              </a:rPr>
              <a:t>e milk.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I don’t have </a:t>
            </a:r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any </a:t>
            </a:r>
            <a:r>
              <a:rPr lang="en-US" sz="2800">
                <a:latin typeface="Calibri" pitchFamily="34" charset="0"/>
              </a:rPr>
              <a:t>water.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I have </a:t>
            </a:r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some</a:t>
            </a:r>
            <a:r>
              <a:rPr lang="en-US" sz="2800">
                <a:latin typeface="Calibri" pitchFamily="34" charset="0"/>
              </a:rPr>
              <a:t> tea in my cup.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We don’t have </a:t>
            </a:r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any</a:t>
            </a:r>
            <a:r>
              <a:rPr lang="en-US" sz="2800">
                <a:latin typeface="Calibri" pitchFamily="34" charset="0"/>
              </a:rPr>
              <a:t> bread.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Kate doesn’t have </a:t>
            </a:r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any</a:t>
            </a:r>
            <a:r>
              <a:rPr lang="en-US" sz="2800">
                <a:latin typeface="Calibri" pitchFamily="34" charset="0"/>
              </a:rPr>
              <a:t> sweets.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Pete and Ann have </a:t>
            </a:r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some</a:t>
            </a:r>
            <a:r>
              <a:rPr lang="en-US" sz="2800">
                <a:latin typeface="Calibri" pitchFamily="34" charset="0"/>
              </a:rPr>
              <a:t> bars of chocolate.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Mary hasn’t </a:t>
            </a:r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any</a:t>
            </a:r>
            <a:r>
              <a:rPr lang="en-US" sz="2800">
                <a:latin typeface="Calibri" pitchFamily="34" charset="0"/>
              </a:rPr>
              <a:t> mistakes in her test.</a:t>
            </a:r>
            <a:endParaRPr lang="ru-RU" sz="2800">
              <a:latin typeface="Calibri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035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2071688" y="571500"/>
            <a:ext cx="5810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alibri" pitchFamily="34" charset="0"/>
              </a:rPr>
              <a:t>Вставить </a:t>
            </a:r>
            <a:r>
              <a:rPr lang="en-US" sz="4000" b="1">
                <a:latin typeface="Calibri" pitchFamily="34" charset="0"/>
              </a:rPr>
              <a:t>is</a:t>
            </a:r>
            <a:r>
              <a:rPr lang="en-US" sz="4000">
                <a:latin typeface="Calibri" pitchFamily="34" charset="0"/>
              </a:rPr>
              <a:t> </a:t>
            </a:r>
            <a:r>
              <a:rPr lang="ru-RU" sz="4000">
                <a:latin typeface="Calibri" pitchFamily="34" charset="0"/>
              </a:rPr>
              <a:t>или </a:t>
            </a:r>
            <a:r>
              <a:rPr lang="en-US" sz="4000" b="1">
                <a:latin typeface="Calibri" pitchFamily="34" charset="0"/>
              </a:rPr>
              <a:t>are</a:t>
            </a:r>
            <a:endParaRPr lang="ru-RU" sz="4000" b="1">
              <a:latin typeface="Calibri" pitchFamily="34" charset="0"/>
            </a:endParaRPr>
          </a:p>
        </p:txBody>
      </p:sp>
      <p:sp>
        <p:nvSpPr>
          <p:cNvPr id="23555" name="TextBox 5"/>
          <p:cNvSpPr txBox="1">
            <a:spLocks noChangeArrowheads="1"/>
          </p:cNvSpPr>
          <p:nvPr/>
        </p:nvSpPr>
        <p:spPr bwMode="auto">
          <a:xfrm>
            <a:off x="1428750" y="1357313"/>
            <a:ext cx="657225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There ……. some butter in the basket.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There ……. no apples in the shop.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There ……. ten  pears on the table.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There ……. two oranges in my bag.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There ……. some porridge in the plate.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There ……. some books on the desk.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There ……. some bread in a bin.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There ……. no water in the jug.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There …… no  sweets in the vase.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There …… some fish in the fridge.</a:t>
            </a:r>
            <a:endParaRPr lang="ru-RU" sz="2800">
              <a:latin typeface="Calibri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13" y="0"/>
            <a:ext cx="9132887" cy="6835775"/>
          </a:xfrm>
        </p:spPr>
      </p:pic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3643313" y="500063"/>
            <a:ext cx="16922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alibri" pitchFamily="34" charset="0"/>
              </a:rPr>
              <a:t>Ключ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143000" y="1285875"/>
            <a:ext cx="714375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/>
            </a:pPr>
            <a:r>
              <a:rPr lang="en-US" sz="3200">
                <a:latin typeface="Calibri" pitchFamily="34" charset="0"/>
              </a:rPr>
              <a:t>There </a:t>
            </a:r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is</a:t>
            </a:r>
            <a:r>
              <a:rPr lang="en-US" sz="3200">
                <a:latin typeface="Calibri" pitchFamily="34" charset="0"/>
              </a:rPr>
              <a:t> some butter in the basket.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3200">
                <a:latin typeface="Calibri" pitchFamily="34" charset="0"/>
              </a:rPr>
              <a:t>There </a:t>
            </a:r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are</a:t>
            </a:r>
            <a:r>
              <a:rPr lang="en-US" sz="3200">
                <a:latin typeface="Calibri" pitchFamily="34" charset="0"/>
              </a:rPr>
              <a:t> no apples in the shop.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3200">
                <a:latin typeface="Calibri" pitchFamily="34" charset="0"/>
              </a:rPr>
              <a:t>There </a:t>
            </a:r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are</a:t>
            </a:r>
            <a:r>
              <a:rPr lang="en-US" sz="3200">
                <a:latin typeface="Calibri" pitchFamily="34" charset="0"/>
              </a:rPr>
              <a:t> ten  pears on the table.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3200">
                <a:latin typeface="Calibri" pitchFamily="34" charset="0"/>
              </a:rPr>
              <a:t>There </a:t>
            </a:r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are</a:t>
            </a:r>
            <a:r>
              <a:rPr lang="en-US" sz="3200">
                <a:latin typeface="Calibri" pitchFamily="34" charset="0"/>
              </a:rPr>
              <a:t> two oranges in my bag.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3200">
                <a:latin typeface="Calibri" pitchFamily="34" charset="0"/>
              </a:rPr>
              <a:t>There </a:t>
            </a:r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is</a:t>
            </a:r>
            <a:r>
              <a:rPr lang="en-US" sz="3200">
                <a:latin typeface="Calibri" pitchFamily="34" charset="0"/>
              </a:rPr>
              <a:t> some porridge in the plate.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3200">
                <a:latin typeface="Calibri" pitchFamily="34" charset="0"/>
              </a:rPr>
              <a:t>There </a:t>
            </a:r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are</a:t>
            </a:r>
            <a:r>
              <a:rPr lang="en-US" sz="3200">
                <a:latin typeface="Calibri" pitchFamily="34" charset="0"/>
              </a:rPr>
              <a:t> some books on the desk.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3200">
                <a:latin typeface="Calibri" pitchFamily="34" charset="0"/>
              </a:rPr>
              <a:t>There </a:t>
            </a:r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is</a:t>
            </a:r>
            <a:r>
              <a:rPr lang="en-US" sz="3200">
                <a:latin typeface="Calibri" pitchFamily="34" charset="0"/>
              </a:rPr>
              <a:t> some bread in a bin.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3200">
                <a:latin typeface="Calibri" pitchFamily="34" charset="0"/>
              </a:rPr>
              <a:t>There </a:t>
            </a:r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is</a:t>
            </a:r>
            <a:r>
              <a:rPr lang="en-US" sz="3200">
                <a:latin typeface="Calibri" pitchFamily="34" charset="0"/>
              </a:rPr>
              <a:t> no water in the jug.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3200">
                <a:latin typeface="Calibri" pitchFamily="34" charset="0"/>
              </a:rPr>
              <a:t>There </a:t>
            </a:r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are</a:t>
            </a:r>
            <a:r>
              <a:rPr lang="en-US" sz="3200">
                <a:latin typeface="Calibri" pitchFamily="34" charset="0"/>
              </a:rPr>
              <a:t> no  sweets in the vase.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3200">
                <a:latin typeface="Calibri" pitchFamily="34" charset="0"/>
              </a:rPr>
              <a:t>There </a:t>
            </a:r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is</a:t>
            </a:r>
            <a:r>
              <a:rPr lang="en-US" sz="3200">
                <a:latin typeface="Calibri" pitchFamily="34" charset="0"/>
              </a:rPr>
              <a:t> some fish in the fridge.</a:t>
            </a:r>
            <a:endParaRPr lang="ru-RU" sz="3200">
              <a:latin typeface="Calibri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035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extBox 6"/>
          <p:cNvSpPr txBox="1">
            <a:spLocks noChangeArrowheads="1"/>
          </p:cNvSpPr>
          <p:nvPr/>
        </p:nvSpPr>
        <p:spPr bwMode="auto">
          <a:xfrm>
            <a:off x="1285875" y="714375"/>
            <a:ext cx="6143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alibri" pitchFamily="34" charset="0"/>
              </a:rPr>
              <a:t>Вставить </a:t>
            </a:r>
            <a:r>
              <a:rPr lang="en-US" sz="4000" b="1">
                <a:latin typeface="Calibri" pitchFamily="34" charset="0"/>
              </a:rPr>
              <a:t>no</a:t>
            </a:r>
            <a:r>
              <a:rPr lang="en-US" sz="4000">
                <a:latin typeface="Calibri" pitchFamily="34" charset="0"/>
              </a:rPr>
              <a:t> </a:t>
            </a:r>
            <a:r>
              <a:rPr lang="ru-RU" sz="4000">
                <a:latin typeface="Calibri" pitchFamily="34" charset="0"/>
              </a:rPr>
              <a:t>или </a:t>
            </a:r>
            <a:r>
              <a:rPr lang="en-US" sz="4000" b="1">
                <a:latin typeface="Calibri" pitchFamily="34" charset="0"/>
              </a:rPr>
              <a:t>not any</a:t>
            </a:r>
            <a:endParaRPr lang="ru-RU" sz="4000" b="1">
              <a:latin typeface="Calibri" pitchFamily="34" charset="0"/>
            </a:endParaRPr>
          </a:p>
        </p:txBody>
      </p:sp>
      <p:sp>
        <p:nvSpPr>
          <p:cNvPr id="25603" name="TextBox 7"/>
          <p:cNvSpPr txBox="1">
            <a:spLocks noChangeArrowheads="1"/>
          </p:cNvSpPr>
          <p:nvPr/>
        </p:nvSpPr>
        <p:spPr bwMode="auto">
          <a:xfrm>
            <a:off x="1428750" y="1571625"/>
            <a:ext cx="825817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/>
            </a:pPr>
            <a:r>
              <a:rPr lang="en-US" sz="2400">
                <a:latin typeface="Calibri" pitchFamily="34" charset="0"/>
              </a:rPr>
              <a:t>There is ……. honey in my tea.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400">
                <a:latin typeface="Calibri" pitchFamily="34" charset="0"/>
              </a:rPr>
              <a:t>There aren’t ……. apples in the fridge.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400">
                <a:latin typeface="Calibri" pitchFamily="34" charset="0"/>
              </a:rPr>
              <a:t>There isn’t ……. soup in the plate.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400">
                <a:latin typeface="Calibri" pitchFamily="34" charset="0"/>
              </a:rPr>
              <a:t>There are ……. sweets in my pocket.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400">
                <a:latin typeface="Calibri" pitchFamily="34" charset="0"/>
              </a:rPr>
              <a:t>There aren’t ……. cakes in the shop.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400">
                <a:latin typeface="Calibri" pitchFamily="34" charset="0"/>
              </a:rPr>
              <a:t>There is ……. bad students in our class.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400">
                <a:latin typeface="Calibri" pitchFamily="34" charset="0"/>
              </a:rPr>
              <a:t>There are ……. any TVs in my room.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400">
                <a:latin typeface="Calibri" pitchFamily="34" charset="0"/>
              </a:rPr>
              <a:t>There is ………. any pepper in the soup.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400">
                <a:latin typeface="Calibri" pitchFamily="34" charset="0"/>
              </a:rPr>
              <a:t>There are ……… lemonade in the bottle.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400">
                <a:latin typeface="Calibri" pitchFamily="34" charset="0"/>
              </a:rPr>
              <a:t>There are ……….any bars of chocolate in the cupboard.</a:t>
            </a:r>
            <a:endParaRPr lang="ru-RU" sz="2400">
              <a:latin typeface="Calibri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13" y="0"/>
            <a:ext cx="9132887" cy="6892925"/>
          </a:xfrm>
        </p:spPr>
      </p:pic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3929063" y="714375"/>
            <a:ext cx="19780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alibri" pitchFamily="34" charset="0"/>
              </a:rPr>
              <a:t>Ключ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857375" y="1428750"/>
            <a:ext cx="6786563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/>
            </a:pPr>
            <a:r>
              <a:rPr lang="en-US" sz="2800" dirty="0">
                <a:latin typeface="Calibri" pitchFamily="34" charset="0"/>
              </a:rPr>
              <a:t>There 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is no</a:t>
            </a:r>
            <a:r>
              <a:rPr lang="en-US" sz="2800" dirty="0">
                <a:latin typeface="Calibri" pitchFamily="34" charset="0"/>
              </a:rPr>
              <a:t> honey in my tea.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 dirty="0">
                <a:latin typeface="Calibri" pitchFamily="34" charset="0"/>
              </a:rPr>
              <a:t>There 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aren’t any </a:t>
            </a:r>
            <a:r>
              <a:rPr lang="en-US" sz="2800" dirty="0">
                <a:latin typeface="Calibri" pitchFamily="34" charset="0"/>
              </a:rPr>
              <a:t>apples in the fridge.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 dirty="0">
                <a:latin typeface="Calibri" pitchFamily="34" charset="0"/>
              </a:rPr>
              <a:t>There 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isn’t any </a:t>
            </a:r>
            <a:r>
              <a:rPr lang="en-US" sz="2800" dirty="0">
                <a:latin typeface="Calibri" pitchFamily="34" charset="0"/>
              </a:rPr>
              <a:t>soup in the plate.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 dirty="0">
                <a:latin typeface="Calibri" pitchFamily="34" charset="0"/>
              </a:rPr>
              <a:t>There 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are no </a:t>
            </a:r>
            <a:r>
              <a:rPr lang="en-US" sz="2800" dirty="0">
                <a:latin typeface="Calibri" pitchFamily="34" charset="0"/>
              </a:rPr>
              <a:t>sweets in my pocket.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 dirty="0">
                <a:latin typeface="Calibri" pitchFamily="34" charset="0"/>
              </a:rPr>
              <a:t>There 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aren’t any </a:t>
            </a:r>
            <a:r>
              <a:rPr lang="en-US" sz="2800" dirty="0">
                <a:latin typeface="Calibri" pitchFamily="34" charset="0"/>
              </a:rPr>
              <a:t>cakes in the shop.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 dirty="0">
                <a:latin typeface="Calibri" pitchFamily="34" charset="0"/>
              </a:rPr>
              <a:t>There 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are no </a:t>
            </a:r>
            <a:r>
              <a:rPr lang="en-US" sz="2800" dirty="0">
                <a:latin typeface="Calibri" pitchFamily="34" charset="0"/>
              </a:rPr>
              <a:t>bad students in our class.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 dirty="0">
                <a:latin typeface="Calibri" pitchFamily="34" charset="0"/>
              </a:rPr>
              <a:t>There 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aren’t any</a:t>
            </a:r>
            <a:r>
              <a:rPr lang="en-US" sz="2800" dirty="0">
                <a:latin typeface="Calibri" pitchFamily="34" charset="0"/>
              </a:rPr>
              <a:t> TVs in my room.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 dirty="0">
                <a:latin typeface="Calibri" pitchFamily="34" charset="0"/>
              </a:rPr>
              <a:t>There 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is not </a:t>
            </a:r>
            <a:r>
              <a:rPr lang="en-US" sz="2800" dirty="0">
                <a:latin typeface="Calibri" pitchFamily="34" charset="0"/>
              </a:rPr>
              <a:t>any pepper in the soup.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 dirty="0">
                <a:latin typeface="Calibri" pitchFamily="34" charset="0"/>
              </a:rPr>
              <a:t>There 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is no </a:t>
            </a:r>
            <a:r>
              <a:rPr lang="en-US" sz="2800" dirty="0">
                <a:latin typeface="Calibri" pitchFamily="34" charset="0"/>
              </a:rPr>
              <a:t>lemonade in the bottle.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 dirty="0">
                <a:latin typeface="Calibri" pitchFamily="34" charset="0"/>
              </a:rPr>
              <a:t>There 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are not any </a:t>
            </a:r>
            <a:r>
              <a:rPr lang="en-US" sz="2800" dirty="0">
                <a:latin typeface="Calibri" pitchFamily="34" charset="0"/>
              </a:rPr>
              <a:t>bars of chocolate in the cupboard.</a:t>
            </a:r>
            <a:endParaRPr lang="ru-RU" sz="2800" dirty="0">
              <a:latin typeface="Calibri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035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extBox 4"/>
          <p:cNvSpPr txBox="1">
            <a:spLocks noChangeArrowheads="1"/>
          </p:cNvSpPr>
          <p:nvPr/>
        </p:nvSpPr>
        <p:spPr bwMode="auto">
          <a:xfrm>
            <a:off x="1571625" y="642938"/>
            <a:ext cx="80835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alibri" pitchFamily="34" charset="0"/>
              </a:rPr>
              <a:t>Перевести на английский</a:t>
            </a:r>
          </a:p>
        </p:txBody>
      </p:sp>
      <p:sp>
        <p:nvSpPr>
          <p:cNvPr id="27651" name="TextBox 5"/>
          <p:cNvSpPr txBox="1">
            <a:spLocks noChangeArrowheads="1"/>
          </p:cNvSpPr>
          <p:nvPr/>
        </p:nvSpPr>
        <p:spPr bwMode="auto">
          <a:xfrm>
            <a:off x="1428750" y="1428750"/>
            <a:ext cx="6789738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/>
            </a:pPr>
            <a:r>
              <a:rPr lang="ru-RU" sz="2800">
                <a:latin typeface="Calibri" pitchFamily="34" charset="0"/>
              </a:rPr>
              <a:t>У меня есть несколько яблок.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2800">
                <a:latin typeface="Calibri" pitchFamily="34" charset="0"/>
              </a:rPr>
              <a:t>У меня нет воды.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2800">
                <a:latin typeface="Calibri" pitchFamily="34" charset="0"/>
              </a:rPr>
              <a:t>У тебя есть какие – нибудь книги?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2800">
                <a:latin typeface="Calibri" pitchFamily="34" charset="0"/>
              </a:rPr>
              <a:t>В холодильнике нет молока.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2800">
                <a:latin typeface="Calibri" pitchFamily="34" charset="0"/>
              </a:rPr>
              <a:t>На столе несколько стаканов.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2800">
                <a:latin typeface="Calibri" pitchFamily="34" charset="0"/>
              </a:rPr>
              <a:t>В кармане нет конфет.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2800">
                <a:latin typeface="Calibri" pitchFamily="34" charset="0"/>
              </a:rPr>
              <a:t>У моего брата есть несколько друзей. 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2800">
                <a:latin typeface="Calibri" pitchFamily="34" charset="0"/>
              </a:rPr>
              <a:t>У Анны нет компьютера.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2800">
                <a:latin typeface="Calibri" pitchFamily="34" charset="0"/>
              </a:rPr>
              <a:t>В сумке нет тетрадей.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2800">
                <a:latin typeface="Calibri" pitchFamily="34" charset="0"/>
              </a:rPr>
              <a:t>На столе есть несколько книг.</a:t>
            </a:r>
          </a:p>
          <a:p>
            <a:pPr marL="342900" indent="-342900">
              <a:buFont typeface="Calibri" pitchFamily="34" charset="0"/>
              <a:buAutoNum type="arabicPeriod"/>
            </a:pP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92925"/>
          </a:xfrm>
        </p:spPr>
      </p:pic>
      <p:sp>
        <p:nvSpPr>
          <p:cNvPr id="28675" name="TextBox 4"/>
          <p:cNvSpPr txBox="1">
            <a:spLocks noChangeArrowheads="1"/>
          </p:cNvSpPr>
          <p:nvPr/>
        </p:nvSpPr>
        <p:spPr bwMode="auto">
          <a:xfrm>
            <a:off x="3786188" y="357188"/>
            <a:ext cx="1508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alibri" pitchFamily="34" charset="0"/>
              </a:rPr>
              <a:t>ключ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71625" y="1071563"/>
            <a:ext cx="8562975" cy="523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I have </a:t>
            </a:r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some</a:t>
            </a:r>
            <a:r>
              <a:rPr lang="en-US" sz="2800">
                <a:latin typeface="Calibri" pitchFamily="34" charset="0"/>
              </a:rPr>
              <a:t> apples.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I have </a:t>
            </a:r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no (not any) </a:t>
            </a:r>
            <a:r>
              <a:rPr lang="en-US" sz="2800">
                <a:latin typeface="Calibri" pitchFamily="34" charset="0"/>
              </a:rPr>
              <a:t>water.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Do you have </a:t>
            </a:r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any</a:t>
            </a:r>
            <a:r>
              <a:rPr lang="en-US" sz="2800">
                <a:latin typeface="Calibri" pitchFamily="34" charset="0"/>
              </a:rPr>
              <a:t> books?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There is </a:t>
            </a:r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no (not any) </a:t>
            </a:r>
            <a:r>
              <a:rPr lang="en-US" sz="2800">
                <a:latin typeface="Calibri" pitchFamily="34" charset="0"/>
              </a:rPr>
              <a:t>milk in the fridge.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There are </a:t>
            </a:r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some</a:t>
            </a:r>
            <a:r>
              <a:rPr lang="en-US" sz="2800">
                <a:latin typeface="Calibri" pitchFamily="34" charset="0"/>
              </a:rPr>
              <a:t> glasses on the table.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There </a:t>
            </a:r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aren’t any  (are no) </a:t>
            </a:r>
            <a:r>
              <a:rPr lang="en-US" sz="2800">
                <a:latin typeface="Calibri" pitchFamily="34" charset="0"/>
              </a:rPr>
              <a:t>sweets in my pocket.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My brother has </a:t>
            </a:r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some</a:t>
            </a:r>
            <a:r>
              <a:rPr lang="en-US" sz="2800">
                <a:latin typeface="Calibri" pitchFamily="34" charset="0"/>
              </a:rPr>
              <a:t> friends.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Ann </a:t>
            </a:r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doesn’t have any </a:t>
            </a:r>
            <a:r>
              <a:rPr lang="en-US" sz="2800">
                <a:latin typeface="Calibri" pitchFamily="34" charset="0"/>
              </a:rPr>
              <a:t>computer.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There are </a:t>
            </a:r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no (not any) </a:t>
            </a:r>
            <a:r>
              <a:rPr lang="en-US" sz="2800">
                <a:latin typeface="Calibri" pitchFamily="34" charset="0"/>
              </a:rPr>
              <a:t>copybooks in the bag.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There are </a:t>
            </a:r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some</a:t>
            </a:r>
            <a:r>
              <a:rPr lang="en-US" sz="2800">
                <a:latin typeface="Calibri" pitchFamily="34" charset="0"/>
              </a:rPr>
              <a:t> books on the table.</a:t>
            </a:r>
          </a:p>
          <a:p>
            <a:pPr marL="342900" indent="-342900">
              <a:buFont typeface="Calibri" pitchFamily="34" charset="0"/>
              <a:buAutoNum type="arabicPeriod"/>
            </a:pPr>
            <a:endParaRPr lang="en-US">
              <a:latin typeface="Calibri" pitchFamily="34" charset="0"/>
            </a:endParaRPr>
          </a:p>
          <a:p>
            <a:pPr marL="342900" indent="-342900">
              <a:buFont typeface="Calibri" pitchFamily="34" charset="0"/>
              <a:buAutoNum type="arabicPeriod"/>
            </a:pPr>
            <a:endParaRPr lang="en-US">
              <a:latin typeface="Calibri" pitchFamily="34" charset="0"/>
            </a:endParaRPr>
          </a:p>
          <a:p>
            <a:pPr marL="342900" indent="-342900">
              <a:buFont typeface="Calibri" pitchFamily="34" charset="0"/>
              <a:buAutoNum type="arabicPeriod"/>
            </a:pP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035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r>
              <a:rPr lang="en-US" b="1" smtClean="0">
                <a:solidFill>
                  <a:srgbClr val="00B050"/>
                </a:solidFill>
              </a:rPr>
              <a:t>Some</a:t>
            </a:r>
            <a:r>
              <a:rPr lang="en-US" smtClean="0"/>
              <a:t> </a:t>
            </a:r>
            <a:r>
              <a:rPr lang="ru-RU" smtClean="0"/>
              <a:t> - утвердительные предложения</a:t>
            </a:r>
            <a:endParaRPr lang="en-US" smtClean="0"/>
          </a:p>
          <a:p>
            <a:endParaRPr lang="en-US" smtClean="0"/>
          </a:p>
          <a:p>
            <a:pPr>
              <a:buFont typeface="Arial" charset="0"/>
              <a:buNone/>
            </a:pPr>
            <a:endParaRPr lang="ru-RU" smtClean="0"/>
          </a:p>
          <a:p>
            <a:r>
              <a:rPr lang="en-US" b="1" smtClean="0">
                <a:solidFill>
                  <a:srgbClr val="FF0000"/>
                </a:solidFill>
              </a:rPr>
              <a:t>Any</a:t>
            </a:r>
            <a:r>
              <a:rPr lang="en-US" smtClean="0"/>
              <a:t> – </a:t>
            </a:r>
            <a:r>
              <a:rPr lang="ru-RU" smtClean="0"/>
              <a:t>вопросительные предложения</a:t>
            </a:r>
            <a:endParaRPr lang="en-US" smtClean="0"/>
          </a:p>
          <a:p>
            <a:endParaRPr lang="en-US" smtClean="0"/>
          </a:p>
          <a:p>
            <a:pPr>
              <a:buFont typeface="Arial" charset="0"/>
              <a:buNone/>
            </a:pPr>
            <a:endParaRPr lang="ru-RU" smtClean="0"/>
          </a:p>
          <a:p>
            <a:r>
              <a:rPr lang="en-US" b="1" smtClean="0">
                <a:solidFill>
                  <a:srgbClr val="0070C0"/>
                </a:solidFill>
              </a:rPr>
              <a:t>No </a:t>
            </a:r>
            <a:r>
              <a:rPr lang="ru-RU" b="1" smtClean="0">
                <a:solidFill>
                  <a:srgbClr val="0070C0"/>
                </a:solidFill>
              </a:rPr>
              <a:t>= </a:t>
            </a:r>
            <a:r>
              <a:rPr lang="en-US" b="1" smtClean="0">
                <a:solidFill>
                  <a:srgbClr val="0070C0"/>
                </a:solidFill>
              </a:rPr>
              <a:t>not any </a:t>
            </a:r>
            <a:r>
              <a:rPr lang="en-US" smtClean="0"/>
              <a:t>- </a:t>
            </a:r>
            <a:r>
              <a:rPr lang="ru-RU" smtClean="0"/>
              <a:t>отрицательные предложения</a:t>
            </a:r>
          </a:p>
          <a:p>
            <a:endParaRPr lang="ru-RU" smtClean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692150"/>
            <a:ext cx="261620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140200" y="1052513"/>
            <a:ext cx="36718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libri" pitchFamily="34" charset="0"/>
              </a:rPr>
              <a:t>I have </a:t>
            </a:r>
            <a:r>
              <a:rPr lang="en-US" sz="2800" b="1">
                <a:solidFill>
                  <a:srgbClr val="00B050"/>
                </a:solidFill>
                <a:latin typeface="Calibri" pitchFamily="34" charset="0"/>
              </a:rPr>
              <a:t>some</a:t>
            </a:r>
            <a:r>
              <a:rPr lang="en-US" sz="2800">
                <a:latin typeface="Calibri" pitchFamily="34" charset="0"/>
              </a:rPr>
              <a:t> peaches.</a:t>
            </a:r>
            <a:endParaRPr lang="ru-RU" sz="2800">
              <a:latin typeface="Calibri" pitchFamily="34" charset="0"/>
            </a:endParaRPr>
          </a:p>
        </p:txBody>
      </p:sp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8" y="2420938"/>
            <a:ext cx="17240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27088" y="3068638"/>
            <a:ext cx="4032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libri" pitchFamily="34" charset="0"/>
              </a:rPr>
              <a:t>Do you have </a:t>
            </a:r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any</a:t>
            </a:r>
            <a:r>
              <a:rPr lang="en-US" sz="2800">
                <a:latin typeface="Calibri" pitchFamily="34" charset="0"/>
              </a:rPr>
              <a:t> apricots</a:t>
            </a:r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?</a:t>
            </a:r>
            <a:endParaRPr lang="ru-RU" sz="2800" b="1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434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4508500"/>
            <a:ext cx="1943100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843213" y="5084763"/>
            <a:ext cx="3748087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I have </a:t>
            </a:r>
            <a:r>
              <a:rPr lang="en-US" sz="2800" b="1">
                <a:solidFill>
                  <a:srgbClr val="0070C0"/>
                </a:solidFill>
                <a:latin typeface="Calibri" pitchFamily="34" charset="0"/>
              </a:rPr>
              <a:t>no</a:t>
            </a:r>
            <a:r>
              <a:rPr lang="en-US" sz="2800">
                <a:latin typeface="Calibri" pitchFamily="34" charset="0"/>
              </a:rPr>
              <a:t> friends.</a:t>
            </a:r>
          </a:p>
          <a:p>
            <a:r>
              <a:rPr lang="en-US" sz="2800">
                <a:latin typeface="Calibri" pitchFamily="34" charset="0"/>
              </a:rPr>
              <a:t>I have </a:t>
            </a:r>
            <a:r>
              <a:rPr lang="en-US" sz="2800" b="1">
                <a:solidFill>
                  <a:srgbClr val="0070C0"/>
                </a:solidFill>
                <a:latin typeface="Calibri" pitchFamily="34" charset="0"/>
              </a:rPr>
              <a:t>not any </a:t>
            </a:r>
            <a:r>
              <a:rPr lang="en-US" sz="2800">
                <a:latin typeface="Calibri" pitchFamily="34" charset="0"/>
              </a:rPr>
              <a:t>friends.</a:t>
            </a:r>
          </a:p>
          <a:p>
            <a:r>
              <a:rPr lang="en-US" sz="2800">
                <a:latin typeface="Calibri" pitchFamily="34" charset="0"/>
              </a:rPr>
              <a:t>I </a:t>
            </a:r>
            <a:r>
              <a:rPr lang="en-US" sz="2800" b="1">
                <a:solidFill>
                  <a:srgbClr val="0070C0"/>
                </a:solidFill>
                <a:latin typeface="Calibri" pitchFamily="34" charset="0"/>
              </a:rPr>
              <a:t>don’t have any </a:t>
            </a:r>
            <a:r>
              <a:rPr lang="en-US" sz="2800">
                <a:latin typeface="Calibri" pitchFamily="34" charset="0"/>
              </a:rPr>
              <a:t>friends.</a:t>
            </a:r>
            <a:endParaRPr lang="ru-RU" sz="2800">
              <a:latin typeface="Calibri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035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714375" y="1428750"/>
            <a:ext cx="77866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alibri" pitchFamily="34" charset="0"/>
              </a:rPr>
              <a:t>с </a:t>
            </a:r>
            <a:r>
              <a:rPr lang="ru-RU" sz="3600" b="1">
                <a:latin typeface="Calibri" pitchFamily="34" charset="0"/>
              </a:rPr>
              <a:t>исчисляемыми</a:t>
            </a:r>
            <a:r>
              <a:rPr lang="ru-RU" sz="3600">
                <a:latin typeface="Calibri" pitchFamily="34" charset="0"/>
              </a:rPr>
              <a:t> существительными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508625" y="620713"/>
            <a:ext cx="30241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FF0000"/>
                </a:solidFill>
                <a:latin typeface="Calibri" pitchFamily="34" charset="0"/>
              </a:rPr>
              <a:t>несколько</a:t>
            </a:r>
          </a:p>
        </p:txBody>
      </p:sp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1476375" y="620713"/>
            <a:ext cx="16557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latin typeface="Calibri" pitchFamily="34" charset="0"/>
              </a:rPr>
              <a:t>some</a:t>
            </a:r>
            <a:endParaRPr lang="ru-RU" sz="4000" b="1">
              <a:latin typeface="Calibri" pitchFamily="34" charset="0"/>
            </a:endParaRPr>
          </a:p>
        </p:txBody>
      </p:sp>
      <p:pic>
        <p:nvPicPr>
          <p:cNvPr id="15366" name="Picture 10" descr="http://im0-tub-ru.yandex.net/i?id=271348073-07-72&amp;n=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2205038"/>
            <a:ext cx="1944687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331913" y="3643313"/>
            <a:ext cx="2952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libri" pitchFamily="34" charset="0"/>
              </a:rPr>
              <a:t>Some bananas</a:t>
            </a:r>
            <a:endParaRPr lang="ru-RU" sz="2800">
              <a:latin typeface="Calibri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187450" y="5857875"/>
            <a:ext cx="2670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libri" pitchFamily="34" charset="0"/>
              </a:rPr>
              <a:t>Some tomatoes</a:t>
            </a:r>
            <a:endParaRPr lang="ru-RU" sz="2800">
              <a:latin typeface="Calibri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929313" y="3643313"/>
            <a:ext cx="25066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libri" pitchFamily="34" charset="0"/>
              </a:rPr>
              <a:t>Some oranges</a:t>
            </a:r>
            <a:endParaRPr lang="ru-RU" sz="2800">
              <a:latin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651500" y="5857875"/>
            <a:ext cx="2520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libri" pitchFamily="34" charset="0"/>
              </a:rPr>
              <a:t>Some apples</a:t>
            </a:r>
            <a:endParaRPr lang="ru-RU" sz="2800">
              <a:latin typeface="Calibri" pitchFamily="34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2916238" y="981075"/>
            <a:ext cx="2376487" cy="0"/>
          </a:xfrm>
          <a:prstGeom prst="straightConnector1">
            <a:avLst/>
          </a:prstGeom>
          <a:ln w="762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2146300"/>
            <a:ext cx="187325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76375" y="4221163"/>
            <a:ext cx="2039938" cy="153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4365625"/>
            <a:ext cx="1897063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035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7" name="Picture 2" descr="http://im0-tub-ru.yandex.net/i?id=434191687-05-72&amp;n=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4724400"/>
            <a:ext cx="14097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8"/>
          <p:cNvSpPr txBox="1">
            <a:spLocks noChangeArrowheads="1"/>
          </p:cNvSpPr>
          <p:nvPr/>
        </p:nvSpPr>
        <p:spPr bwMode="auto">
          <a:xfrm>
            <a:off x="1500188" y="785813"/>
            <a:ext cx="66436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latin typeface="Calibri" pitchFamily="34" charset="0"/>
              </a:rPr>
              <a:t>Some</a:t>
            </a:r>
            <a:endParaRPr lang="ru-RU" sz="4000" b="1" dirty="0">
              <a:latin typeface="Calibri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156325" y="765175"/>
            <a:ext cx="25923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FF0000"/>
                </a:solidFill>
                <a:latin typeface="Calibri" pitchFamily="34" charset="0"/>
              </a:rPr>
              <a:t>немного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85813" y="3284538"/>
            <a:ext cx="2714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libri" pitchFamily="34" charset="0"/>
              </a:rPr>
              <a:t>Some sausage</a:t>
            </a:r>
            <a:endParaRPr lang="ru-RU" sz="2800">
              <a:latin typeface="Calibri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072188" y="4221163"/>
            <a:ext cx="1898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libri" pitchFamily="34" charset="0"/>
              </a:rPr>
              <a:t>Some cake</a:t>
            </a:r>
            <a:endParaRPr lang="ru-RU" sz="2800">
              <a:latin typeface="Calibri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508625" y="5929313"/>
            <a:ext cx="309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libri" pitchFamily="34" charset="0"/>
              </a:rPr>
              <a:t>Some cheese</a:t>
            </a:r>
            <a:endParaRPr lang="ru-RU" sz="2800">
              <a:latin typeface="Calibri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403350" y="5903913"/>
            <a:ext cx="2881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libri" pitchFamily="34" charset="0"/>
              </a:rPr>
              <a:t>Some milk</a:t>
            </a:r>
            <a:endParaRPr lang="ru-RU" sz="2800">
              <a:latin typeface="Calibri" pitchFamily="34" charset="0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3543300" y="1484313"/>
            <a:ext cx="49164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alibri" pitchFamily="34" charset="0"/>
              </a:rPr>
              <a:t>с </a:t>
            </a:r>
            <a:r>
              <a:rPr lang="ru-RU" sz="3600" b="1">
                <a:solidFill>
                  <a:srgbClr val="C00000"/>
                </a:solidFill>
                <a:latin typeface="Calibri" pitchFamily="34" charset="0"/>
              </a:rPr>
              <a:t>не</a:t>
            </a:r>
            <a:r>
              <a:rPr lang="ru-RU" sz="3600" b="1">
                <a:latin typeface="Calibri" pitchFamily="34" charset="0"/>
              </a:rPr>
              <a:t>исчисляемыми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3348038" y="1125538"/>
            <a:ext cx="2376487" cy="0"/>
          </a:xfrm>
          <a:prstGeom prst="straightConnector1">
            <a:avLst/>
          </a:prstGeom>
          <a:ln w="762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68313" y="1484313"/>
            <a:ext cx="2667000" cy="1843087"/>
          </a:xfrm>
        </p:spPr>
      </p:pic>
      <p:pic>
        <p:nvPicPr>
          <p:cNvPr id="1639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58888" y="4149725"/>
            <a:ext cx="172878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92725" y="2133600"/>
            <a:ext cx="2759075" cy="206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035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http://im0-tub-ru.yandex.net/i?id=335788871-18-72&amp;n=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1268413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4" descr="http://im0-tub-ru.yandex.net/i?id=508133783-33-72&amp;n=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75" y="3929063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" descr="http://im0-tub-ru.yandex.net/i?id=457874896-32-72&amp;n=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0425" y="1196975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8" descr="http://im0-tub-ru.yandex.net/i?id=361970282-65-72&amp;n=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56325" y="3933825"/>
            <a:ext cx="11239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84213" y="333375"/>
            <a:ext cx="3354387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Calibri" pitchFamily="34" charset="0"/>
              </a:rPr>
              <a:t>несколько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715000" y="333375"/>
            <a:ext cx="2960688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Calibri" pitchFamily="34" charset="0"/>
              </a:rPr>
              <a:t>немного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71500" y="2852738"/>
            <a:ext cx="3429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Calibri" pitchFamily="34" charset="0"/>
              </a:rPr>
              <a:t>There are </a:t>
            </a:r>
            <a:r>
              <a:rPr lang="en-US" sz="2800" b="1">
                <a:solidFill>
                  <a:srgbClr val="C00000"/>
                </a:solidFill>
                <a:latin typeface="Calibri" pitchFamily="34" charset="0"/>
              </a:rPr>
              <a:t>some</a:t>
            </a:r>
            <a:r>
              <a:rPr lang="en-US" sz="2800">
                <a:latin typeface="Calibri" pitchFamily="34" charset="0"/>
              </a:rPr>
              <a:t> pears on a tree</a:t>
            </a:r>
            <a:r>
              <a:rPr lang="en-US" sz="2000">
                <a:latin typeface="Calibri" pitchFamily="34" charset="0"/>
              </a:rPr>
              <a:t>.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572125" y="2852738"/>
            <a:ext cx="30464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Calibri" pitchFamily="34" charset="0"/>
              </a:rPr>
              <a:t>There is </a:t>
            </a:r>
            <a:r>
              <a:rPr lang="en-US" sz="2800" b="1">
                <a:solidFill>
                  <a:srgbClr val="C00000"/>
                </a:solidFill>
                <a:latin typeface="Calibri" pitchFamily="34" charset="0"/>
              </a:rPr>
              <a:t>some</a:t>
            </a:r>
            <a:r>
              <a:rPr lang="en-US" sz="2800">
                <a:latin typeface="Calibri" pitchFamily="34" charset="0"/>
              </a:rPr>
              <a:t> jam in a jug.</a:t>
            </a:r>
            <a:endParaRPr lang="ru-RU" sz="2800">
              <a:latin typeface="Calibri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00063" y="5516563"/>
            <a:ext cx="37147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Calibri" pitchFamily="34" charset="0"/>
              </a:rPr>
              <a:t>There are </a:t>
            </a:r>
            <a:r>
              <a:rPr lang="en-US" sz="2800" b="1">
                <a:solidFill>
                  <a:srgbClr val="C00000"/>
                </a:solidFill>
                <a:latin typeface="Calibri" pitchFamily="34" charset="0"/>
              </a:rPr>
              <a:t>some</a:t>
            </a:r>
            <a:r>
              <a:rPr lang="en-US" sz="2800">
                <a:latin typeface="Calibri" pitchFamily="34" charset="0"/>
              </a:rPr>
              <a:t> eggs on a table.</a:t>
            </a:r>
            <a:endParaRPr lang="ru-RU" sz="2800">
              <a:latin typeface="Calibri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072063" y="5516563"/>
            <a:ext cx="350043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Calibri" pitchFamily="34" charset="0"/>
              </a:rPr>
              <a:t>There is </a:t>
            </a:r>
            <a:r>
              <a:rPr lang="en-US" sz="2800" b="1">
                <a:solidFill>
                  <a:srgbClr val="C00000"/>
                </a:solidFill>
                <a:latin typeface="Calibri" pitchFamily="34" charset="0"/>
              </a:rPr>
              <a:t>some</a:t>
            </a:r>
            <a:r>
              <a:rPr lang="en-US" sz="2800">
                <a:latin typeface="Calibri" pitchFamily="34" charset="0"/>
              </a:rPr>
              <a:t> meat on a plate.</a:t>
            </a:r>
            <a:endParaRPr lang="ru-RU" sz="2800">
              <a:latin typeface="Calibri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035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8435" name="TextBox 8"/>
          <p:cNvSpPr txBox="1">
            <a:spLocks noChangeArrowheads="1"/>
          </p:cNvSpPr>
          <p:nvPr/>
        </p:nvSpPr>
        <p:spPr bwMode="auto">
          <a:xfrm>
            <a:off x="179388" y="260350"/>
            <a:ext cx="878522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latin typeface="Comic Sans MS" pitchFamily="66" charset="0"/>
              </a:rPr>
              <a:t>Вопросительные предложения</a:t>
            </a:r>
          </a:p>
          <a:p>
            <a:pPr algn="ctr"/>
            <a:r>
              <a:rPr lang="ru-RU" sz="4400">
                <a:latin typeface="Comic Sans MS" pitchFamily="66" charset="0"/>
              </a:rPr>
              <a:t>с исчисляемыми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924300" y="2205038"/>
            <a:ext cx="482441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Calibri" pitchFamily="34" charset="0"/>
              </a:rPr>
              <a:t>Are</a:t>
            </a:r>
            <a:r>
              <a:rPr lang="en-US" sz="3200">
                <a:latin typeface="Calibri" pitchFamily="34" charset="0"/>
              </a:rPr>
              <a:t> </a:t>
            </a:r>
            <a:r>
              <a:rPr lang="en-US" sz="3200" b="1">
                <a:latin typeface="Calibri" pitchFamily="34" charset="0"/>
              </a:rPr>
              <a:t>there</a:t>
            </a:r>
            <a:r>
              <a:rPr lang="en-US" sz="3200">
                <a:latin typeface="Calibri" pitchFamily="34" charset="0"/>
              </a:rPr>
              <a:t> </a:t>
            </a:r>
            <a:r>
              <a:rPr lang="en-US" sz="3200" b="1">
                <a:solidFill>
                  <a:srgbClr val="C00000"/>
                </a:solidFill>
                <a:latin typeface="Calibri" pitchFamily="34" charset="0"/>
              </a:rPr>
              <a:t>any</a:t>
            </a:r>
            <a:r>
              <a:rPr lang="en-US" sz="3200">
                <a:latin typeface="Calibri" pitchFamily="34" charset="0"/>
              </a:rPr>
              <a:t> lemons on a table?</a:t>
            </a:r>
            <a:endParaRPr lang="ru-RU" sz="3200">
              <a:latin typeface="Calibri" pitchFamily="34" charset="0"/>
            </a:endParaRPr>
          </a:p>
          <a:p>
            <a:r>
              <a:rPr lang="en-US" sz="3200">
                <a:latin typeface="Calibri" pitchFamily="34" charset="0"/>
              </a:rPr>
              <a:t>Yes, </a:t>
            </a:r>
            <a:r>
              <a:rPr lang="en-US" sz="3200" b="1">
                <a:latin typeface="Calibri" pitchFamily="34" charset="0"/>
              </a:rPr>
              <a:t>there are </a:t>
            </a:r>
            <a:r>
              <a:rPr lang="en-US" sz="3200" b="1">
                <a:solidFill>
                  <a:srgbClr val="00B050"/>
                </a:solidFill>
                <a:latin typeface="Calibri" pitchFamily="34" charset="0"/>
              </a:rPr>
              <a:t>some.</a:t>
            </a:r>
            <a:endParaRPr lang="ru-RU" sz="3200" b="1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348038" y="4365625"/>
            <a:ext cx="5795962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Calibri" pitchFamily="34" charset="0"/>
              </a:rPr>
              <a:t>Are</a:t>
            </a:r>
            <a:r>
              <a:rPr lang="en-US" sz="3200">
                <a:latin typeface="Calibri" pitchFamily="34" charset="0"/>
              </a:rPr>
              <a:t> </a:t>
            </a:r>
            <a:r>
              <a:rPr lang="en-US" sz="3200" b="1">
                <a:latin typeface="Calibri" pitchFamily="34" charset="0"/>
              </a:rPr>
              <a:t>there</a:t>
            </a:r>
            <a:r>
              <a:rPr lang="en-US" sz="3200">
                <a:latin typeface="Calibri" pitchFamily="34" charset="0"/>
              </a:rPr>
              <a:t> </a:t>
            </a:r>
            <a:r>
              <a:rPr lang="en-US" sz="3200" b="1">
                <a:solidFill>
                  <a:srgbClr val="C00000"/>
                </a:solidFill>
                <a:latin typeface="Calibri" pitchFamily="34" charset="0"/>
              </a:rPr>
              <a:t>any</a:t>
            </a:r>
            <a:r>
              <a:rPr lang="en-US" sz="3200">
                <a:latin typeface="Calibri" pitchFamily="34" charset="0"/>
              </a:rPr>
              <a:t> buns at home?</a:t>
            </a:r>
          </a:p>
          <a:p>
            <a:endParaRPr lang="en-US" sz="3200">
              <a:latin typeface="Calibri" pitchFamily="34" charset="0"/>
            </a:endParaRPr>
          </a:p>
          <a:p>
            <a:r>
              <a:rPr lang="en-US" sz="3200">
                <a:latin typeface="Calibri" pitchFamily="34" charset="0"/>
              </a:rPr>
              <a:t>Yes</a:t>
            </a:r>
            <a:r>
              <a:rPr lang="en-US" sz="3200" b="1">
                <a:latin typeface="Calibri" pitchFamily="34" charset="0"/>
              </a:rPr>
              <a:t>, there are </a:t>
            </a:r>
            <a:r>
              <a:rPr lang="en-US" sz="3200" b="1">
                <a:solidFill>
                  <a:srgbClr val="00B050"/>
                </a:solidFill>
                <a:latin typeface="Calibri" pitchFamily="34" charset="0"/>
              </a:rPr>
              <a:t>some</a:t>
            </a:r>
            <a:r>
              <a:rPr lang="en-US" sz="3200">
                <a:latin typeface="Calibri" pitchFamily="34" charset="0"/>
              </a:rPr>
              <a:t>.</a:t>
            </a:r>
            <a:endParaRPr lang="ru-RU" sz="3200">
              <a:latin typeface="Calibri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380288" y="1412875"/>
            <a:ext cx="13684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omic Sans MS" pitchFamily="66" charset="0"/>
              </a:rPr>
              <a:t>any</a:t>
            </a:r>
            <a:endParaRPr lang="ru-RU" sz="4800" b="1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84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-49213" y="1700213"/>
            <a:ext cx="3716338" cy="2089150"/>
          </a:xfrm>
        </p:spPr>
      </p:pic>
      <p:pic>
        <p:nvPicPr>
          <p:cNvPr id="1844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21163"/>
            <a:ext cx="3105150" cy="221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035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latin typeface="Comic Sans MS" pitchFamily="66" charset="0"/>
              </a:rPr>
              <a:t>С неисчисляемыми</a:t>
            </a:r>
          </a:p>
        </p:txBody>
      </p:sp>
      <p:pic>
        <p:nvPicPr>
          <p:cNvPr id="1945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23850" y="1557338"/>
            <a:ext cx="3506788" cy="2336800"/>
          </a:xfrm>
        </p:spPr>
      </p:pic>
      <p:pic>
        <p:nvPicPr>
          <p:cNvPr id="19460" name="Picture 2" descr="http://im0-tub-ru.yandex.net/i?id=467276161-41-72&amp;n=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4365625"/>
            <a:ext cx="2951162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851275" y="1628775"/>
            <a:ext cx="5113338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Calibri" pitchFamily="34" charset="0"/>
              </a:rPr>
              <a:t>Is there</a:t>
            </a:r>
            <a:r>
              <a:rPr lang="en-US" sz="3200">
                <a:latin typeface="Calibri" pitchFamily="34" charset="0"/>
              </a:rPr>
              <a:t> </a:t>
            </a:r>
            <a:r>
              <a:rPr lang="en-US" sz="3200" b="1">
                <a:solidFill>
                  <a:srgbClr val="C00000"/>
                </a:solidFill>
                <a:latin typeface="Calibri" pitchFamily="34" charset="0"/>
              </a:rPr>
              <a:t>any </a:t>
            </a:r>
            <a:r>
              <a:rPr lang="en-US" sz="3200">
                <a:latin typeface="Calibri" pitchFamily="34" charset="0"/>
              </a:rPr>
              <a:t>soup in the plate?</a:t>
            </a:r>
            <a:endParaRPr lang="ru-RU" sz="3200">
              <a:latin typeface="Calibri" pitchFamily="34" charset="0"/>
            </a:endParaRPr>
          </a:p>
          <a:p>
            <a:endParaRPr lang="ru-RU" sz="3200">
              <a:latin typeface="Calibri" pitchFamily="34" charset="0"/>
            </a:endParaRPr>
          </a:p>
          <a:p>
            <a:r>
              <a:rPr lang="en-US" sz="3200">
                <a:latin typeface="Calibri" pitchFamily="34" charset="0"/>
              </a:rPr>
              <a:t>           Yes, </a:t>
            </a:r>
            <a:r>
              <a:rPr lang="en-US" sz="3200" b="1">
                <a:latin typeface="Calibri" pitchFamily="34" charset="0"/>
              </a:rPr>
              <a:t>there is </a:t>
            </a:r>
            <a:r>
              <a:rPr lang="en-US" sz="3200" b="1">
                <a:solidFill>
                  <a:srgbClr val="00B050"/>
                </a:solidFill>
                <a:latin typeface="Calibri" pitchFamily="34" charset="0"/>
              </a:rPr>
              <a:t>some</a:t>
            </a:r>
            <a:r>
              <a:rPr lang="en-US" sz="3200">
                <a:latin typeface="Calibri" pitchFamily="34" charset="0"/>
              </a:rPr>
              <a:t>.</a:t>
            </a:r>
            <a:endParaRPr lang="ru-RU" sz="3200">
              <a:latin typeface="Calibri" pitchFamily="34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635375" y="4652963"/>
            <a:ext cx="511333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Calibri" pitchFamily="34" charset="0"/>
              </a:rPr>
              <a:t>Is</a:t>
            </a:r>
            <a:r>
              <a:rPr lang="en-US" sz="3200">
                <a:latin typeface="Calibri" pitchFamily="34" charset="0"/>
              </a:rPr>
              <a:t> </a:t>
            </a:r>
            <a:r>
              <a:rPr lang="en-US" sz="3200" b="1">
                <a:latin typeface="Calibri" pitchFamily="34" charset="0"/>
              </a:rPr>
              <a:t>there</a:t>
            </a:r>
            <a:r>
              <a:rPr lang="en-US" sz="3200">
                <a:latin typeface="Calibri" pitchFamily="34" charset="0"/>
              </a:rPr>
              <a:t> </a:t>
            </a:r>
            <a:r>
              <a:rPr lang="en-US" sz="3200" b="1">
                <a:solidFill>
                  <a:srgbClr val="C00000"/>
                </a:solidFill>
                <a:latin typeface="Calibri" pitchFamily="34" charset="0"/>
              </a:rPr>
              <a:t>any </a:t>
            </a:r>
            <a:r>
              <a:rPr lang="en-US" sz="3200">
                <a:latin typeface="Calibri" pitchFamily="34" charset="0"/>
              </a:rPr>
              <a:t>salad in a plate?</a:t>
            </a:r>
          </a:p>
          <a:p>
            <a:r>
              <a:rPr lang="en-US" sz="3200">
                <a:latin typeface="Calibri" pitchFamily="34" charset="0"/>
              </a:rPr>
              <a:t>       </a:t>
            </a:r>
          </a:p>
          <a:p>
            <a:r>
              <a:rPr lang="en-US" sz="3200">
                <a:latin typeface="Calibri" pitchFamily="34" charset="0"/>
              </a:rPr>
              <a:t>           Yes</a:t>
            </a:r>
            <a:r>
              <a:rPr lang="en-US" sz="3200" b="1">
                <a:latin typeface="Calibri" pitchFamily="34" charset="0"/>
              </a:rPr>
              <a:t>, there is </a:t>
            </a:r>
            <a:r>
              <a:rPr lang="en-US" sz="3200" b="1">
                <a:solidFill>
                  <a:srgbClr val="00B050"/>
                </a:solidFill>
                <a:latin typeface="Calibri" pitchFamily="34" charset="0"/>
              </a:rPr>
              <a:t>some</a:t>
            </a:r>
            <a:r>
              <a:rPr lang="en-US" sz="3200">
                <a:latin typeface="Calibri" pitchFamily="34" charset="0"/>
              </a:rPr>
              <a:t>.</a:t>
            </a:r>
            <a:endParaRPr lang="ru-RU" sz="3200">
              <a:latin typeface="Calibri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035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483" name="TextBox 8"/>
          <p:cNvSpPr txBox="1">
            <a:spLocks noChangeArrowheads="1"/>
          </p:cNvSpPr>
          <p:nvPr/>
        </p:nvSpPr>
        <p:spPr bwMode="auto">
          <a:xfrm>
            <a:off x="539750" y="642938"/>
            <a:ext cx="86042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latin typeface="Comic Sans MS" pitchFamily="66" charset="0"/>
              </a:rPr>
              <a:t>Отрицательные предложения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57250" y="4724400"/>
            <a:ext cx="6883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Calibri" pitchFamily="34" charset="0"/>
              </a:rPr>
              <a:t>There are </a:t>
            </a:r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not any </a:t>
            </a:r>
            <a:r>
              <a:rPr lang="en-US" sz="2800">
                <a:latin typeface="Calibri" pitchFamily="34" charset="0"/>
              </a:rPr>
              <a:t>apples in the basket.</a:t>
            </a:r>
            <a:endParaRPr lang="ru-RU" sz="2800">
              <a:latin typeface="Calibri" pitchFamily="34" charset="0"/>
            </a:endParaRPr>
          </a:p>
          <a:p>
            <a:r>
              <a:rPr lang="en-US" sz="2800">
                <a:latin typeface="Calibri" pitchFamily="34" charset="0"/>
              </a:rPr>
              <a:t>I have </a:t>
            </a:r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not any </a:t>
            </a:r>
            <a:r>
              <a:rPr lang="en-US" sz="2800">
                <a:latin typeface="Calibri" pitchFamily="34" charset="0"/>
              </a:rPr>
              <a:t>apples in my basket.</a:t>
            </a:r>
            <a:endParaRPr lang="ru-RU" sz="2800">
              <a:latin typeface="Calibri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55650" y="5732463"/>
            <a:ext cx="6911975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Calibri" pitchFamily="34" charset="0"/>
              </a:rPr>
              <a:t>There are </a:t>
            </a:r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no</a:t>
            </a:r>
            <a:r>
              <a:rPr lang="en-US" sz="2800">
                <a:latin typeface="Calibri" pitchFamily="34" charset="0"/>
              </a:rPr>
              <a:t> apples in the basket.</a:t>
            </a:r>
          </a:p>
          <a:p>
            <a:r>
              <a:rPr lang="en-US" sz="2800">
                <a:latin typeface="Calibri" pitchFamily="34" charset="0"/>
              </a:rPr>
              <a:t>I have </a:t>
            </a:r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no</a:t>
            </a:r>
            <a:r>
              <a:rPr lang="en-US" sz="2800">
                <a:latin typeface="Calibri" pitchFamily="34" charset="0"/>
              </a:rPr>
              <a:t> apples in my basket.</a:t>
            </a:r>
            <a:endParaRPr lang="ru-RU" sz="2800">
              <a:latin typeface="Calibri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635375" y="3068638"/>
            <a:ext cx="532923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Calibri" pitchFamily="34" charset="0"/>
              </a:rPr>
              <a:t>There </a:t>
            </a:r>
            <a:r>
              <a:rPr lang="en-US" sz="2800" b="1">
                <a:solidFill>
                  <a:srgbClr val="00B050"/>
                </a:solidFill>
                <a:latin typeface="Calibri" pitchFamily="34" charset="0"/>
              </a:rPr>
              <a:t>isn’t</a:t>
            </a:r>
            <a:r>
              <a:rPr lang="en-US" sz="2800" b="1">
                <a:latin typeface="Calibri" pitchFamily="34" charset="0"/>
              </a:rPr>
              <a:t> </a:t>
            </a:r>
            <a:r>
              <a:rPr lang="en-US" sz="2800" b="1">
                <a:solidFill>
                  <a:srgbClr val="00B050"/>
                </a:solidFill>
                <a:latin typeface="Calibri" pitchFamily="34" charset="0"/>
              </a:rPr>
              <a:t>any </a:t>
            </a:r>
            <a:r>
              <a:rPr lang="en-US" sz="2800">
                <a:latin typeface="Calibri" pitchFamily="34" charset="0"/>
              </a:rPr>
              <a:t>soup in the plate.</a:t>
            </a:r>
          </a:p>
          <a:p>
            <a:r>
              <a:rPr lang="en-US" sz="2800">
                <a:latin typeface="Calibri" pitchFamily="34" charset="0"/>
              </a:rPr>
              <a:t>I have </a:t>
            </a:r>
            <a:r>
              <a:rPr lang="en-US" sz="2800" b="1">
                <a:solidFill>
                  <a:srgbClr val="00B050"/>
                </a:solidFill>
                <a:latin typeface="Calibri" pitchFamily="34" charset="0"/>
              </a:rPr>
              <a:t>not any </a:t>
            </a:r>
            <a:r>
              <a:rPr lang="en-US" sz="2800">
                <a:latin typeface="Calibri" pitchFamily="34" charset="0"/>
              </a:rPr>
              <a:t>soup.</a:t>
            </a:r>
            <a:endParaRPr lang="ru-RU" sz="2800">
              <a:latin typeface="Calibri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635375" y="3929063"/>
            <a:ext cx="532923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Calibri" pitchFamily="34" charset="0"/>
              </a:rPr>
              <a:t>There is </a:t>
            </a:r>
            <a:r>
              <a:rPr lang="en-US" sz="2800" b="1">
                <a:solidFill>
                  <a:srgbClr val="00B050"/>
                </a:solidFill>
                <a:latin typeface="Calibri" pitchFamily="34" charset="0"/>
              </a:rPr>
              <a:t>no </a:t>
            </a:r>
            <a:r>
              <a:rPr lang="en-US" sz="2800">
                <a:latin typeface="Calibri" pitchFamily="34" charset="0"/>
              </a:rPr>
              <a:t>soup in the plate.</a:t>
            </a:r>
          </a:p>
          <a:p>
            <a:r>
              <a:rPr lang="en-US" sz="2800">
                <a:latin typeface="Calibri" pitchFamily="34" charset="0"/>
              </a:rPr>
              <a:t>I have </a:t>
            </a:r>
            <a:r>
              <a:rPr lang="en-US" sz="2800" b="1">
                <a:solidFill>
                  <a:srgbClr val="00B050"/>
                </a:solidFill>
                <a:latin typeface="Calibri" pitchFamily="34" charset="0"/>
              </a:rPr>
              <a:t>no</a:t>
            </a:r>
            <a:r>
              <a:rPr lang="en-US" sz="2800">
                <a:latin typeface="Calibri" pitchFamily="34" charset="0"/>
              </a:rPr>
              <a:t> soup.</a:t>
            </a:r>
            <a:endParaRPr lang="ru-RU" sz="2800">
              <a:latin typeface="Calibri" pitchFamily="34" charset="0"/>
            </a:endParaRPr>
          </a:p>
        </p:txBody>
      </p:sp>
      <p:sp>
        <p:nvSpPr>
          <p:cNvPr id="20488" name="TextBox 13"/>
          <p:cNvSpPr txBox="1">
            <a:spLocks noChangeArrowheads="1"/>
          </p:cNvSpPr>
          <p:nvPr/>
        </p:nvSpPr>
        <p:spPr bwMode="auto">
          <a:xfrm>
            <a:off x="1500188" y="1500188"/>
            <a:ext cx="3863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0070C0"/>
                </a:solidFill>
                <a:latin typeface="Calibri" pitchFamily="34" charset="0"/>
              </a:rPr>
              <a:t>Not any = no</a:t>
            </a:r>
            <a:endParaRPr lang="ru-RU" sz="4000" b="1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2048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8313" y="2276475"/>
            <a:ext cx="2547937" cy="2257425"/>
          </a:xfrm>
        </p:spPr>
      </p:pic>
      <p:pic>
        <p:nvPicPr>
          <p:cNvPr id="2049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525" y="1341438"/>
            <a:ext cx="2500313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035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1214438" y="1785938"/>
            <a:ext cx="6721475" cy="523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They have….. milk.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My brother doesn’t read ……. books.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Do you have ……. questions?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We need ……. eggs and ……. milk.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I don’t have ……. water.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I have …… tea in my cup.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We don’t have ……. bread.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Kate doesn’t have ……. sweets.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Pete and Ann have ……. bars of chocolate.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Mary hasn’t …… mistakes in her test.</a:t>
            </a:r>
          </a:p>
          <a:p>
            <a:pPr marL="342900" indent="-342900"/>
            <a:endParaRPr lang="en-US">
              <a:latin typeface="Calibri" pitchFamily="34" charset="0"/>
            </a:endParaRPr>
          </a:p>
          <a:p>
            <a:pPr marL="342900" indent="-342900">
              <a:buFont typeface="Calibri" pitchFamily="34" charset="0"/>
              <a:buAutoNum type="arabicPeriod"/>
            </a:pPr>
            <a:endParaRPr lang="en-US">
              <a:latin typeface="Calibri" pitchFamily="34" charset="0"/>
            </a:endParaRPr>
          </a:p>
          <a:p>
            <a:pPr marL="342900" indent="-342900">
              <a:buFont typeface="Calibri" pitchFamily="34" charset="0"/>
              <a:buAutoNum type="arabicPeriod"/>
            </a:pPr>
            <a:endParaRPr lang="ru-RU">
              <a:latin typeface="Calibri" pitchFamily="34" charset="0"/>
            </a:endParaRPr>
          </a:p>
        </p:txBody>
      </p:sp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1571625" y="476250"/>
            <a:ext cx="7550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alibri" pitchFamily="34" charset="0"/>
              </a:rPr>
              <a:t>Вставить </a:t>
            </a:r>
            <a:r>
              <a:rPr lang="en-US" sz="4000" b="1">
                <a:latin typeface="Calibri" pitchFamily="34" charset="0"/>
              </a:rPr>
              <a:t>some</a:t>
            </a:r>
            <a:r>
              <a:rPr lang="en-US" sz="4000">
                <a:latin typeface="Calibri" pitchFamily="34" charset="0"/>
              </a:rPr>
              <a:t> </a:t>
            </a:r>
            <a:r>
              <a:rPr lang="ru-RU" sz="4000">
                <a:latin typeface="Calibri" pitchFamily="34" charset="0"/>
              </a:rPr>
              <a:t>или </a:t>
            </a:r>
            <a:r>
              <a:rPr lang="en-US" sz="4000" b="1">
                <a:latin typeface="Calibri" pitchFamily="34" charset="0"/>
              </a:rPr>
              <a:t>any</a:t>
            </a:r>
            <a:endParaRPr lang="ru-RU" sz="4000" b="1">
              <a:latin typeface="Calibri" pitchFamily="34" charset="0"/>
            </a:endParaRPr>
          </a:p>
        </p:txBody>
      </p:sp>
      <p:sp>
        <p:nvSpPr>
          <p:cNvPr id="21509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435</TotalTime>
  <Words>881</Words>
  <Application>Microsoft Office PowerPoint</Application>
  <PresentationFormat>Экран (4:3)</PresentationFormat>
  <Paragraphs>152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Местоимения some  any  no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 неисчисляемыми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Френдак</dc:creator>
  <cp:lastModifiedBy>Admin</cp:lastModifiedBy>
  <cp:revision>56</cp:revision>
  <dcterms:modified xsi:type="dcterms:W3CDTF">2017-05-13T00:18:30Z</dcterms:modified>
</cp:coreProperties>
</file>